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Overlock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Playfair Displ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Abril Fatface"/>
      <p:regular r:id="rId37"/>
    </p:embeddedFont>
    <p:embeddedFont>
      <p:font typeface="Bodoni"/>
      <p:regular r:id="rId38"/>
      <p:bold r:id="rId39"/>
      <p:italic r:id="rId40"/>
      <p:boldItalic r:id="rId41"/>
    </p:embeddedFont>
    <p:embeddedFont>
      <p:font typeface="Century Gothic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6" roundtripDataSignature="AMtx7mgFxx2MY/pK14OmRAqtlEPd/HsT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4A2598-76C2-45BC-8010-41002401EA1C}">
  <a:tblStyle styleId="{F84A2598-76C2-45BC-8010-41002401EA1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B73D5C6F-17FF-4A84-881A-43278CEA5BCF}" styleName="Table_1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0E7E6"/>
          </a:solidFill>
        </a:fill>
      </a:tcStyle>
    </a:wholeTbl>
    <a:band1H>
      <a:tcTxStyle b="off" i="off"/>
      <a:tcStyle>
        <a:fill>
          <a:solidFill>
            <a:srgbClr val="E0CC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E0CCCA"/>
          </a:solidFill>
        </a:fill>
      </a:tcStyle>
    </a:band1V>
    <a:band2V>
      <a:tcTxStyle b="off" i="off"/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3F849A84-D56C-463D-A0EA-C26F44B8F88C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odoni-italic.fntdata"/><Relationship Id="rId20" Type="http://schemas.openxmlformats.org/officeDocument/2006/relationships/slide" Target="slides/slide15.xml"/><Relationship Id="rId42" Type="http://schemas.openxmlformats.org/officeDocument/2006/relationships/font" Target="fonts/CenturyGothic-regular.fntdata"/><Relationship Id="rId41" Type="http://schemas.openxmlformats.org/officeDocument/2006/relationships/font" Target="fonts/Bodoni-boldItalic.fntdata"/><Relationship Id="rId22" Type="http://schemas.openxmlformats.org/officeDocument/2006/relationships/font" Target="fonts/Overlock-bold.fntdata"/><Relationship Id="rId44" Type="http://schemas.openxmlformats.org/officeDocument/2006/relationships/font" Target="fonts/CenturyGothic-italic.fntdata"/><Relationship Id="rId21" Type="http://schemas.openxmlformats.org/officeDocument/2006/relationships/font" Target="fonts/Overlock-regular.fntdata"/><Relationship Id="rId43" Type="http://schemas.openxmlformats.org/officeDocument/2006/relationships/font" Target="fonts/CenturyGothic-bold.fntdata"/><Relationship Id="rId24" Type="http://schemas.openxmlformats.org/officeDocument/2006/relationships/font" Target="fonts/Overlock-boldItalic.fntdata"/><Relationship Id="rId46" Type="http://customschemas.google.com/relationships/presentationmetadata" Target="metadata"/><Relationship Id="rId23" Type="http://schemas.openxmlformats.org/officeDocument/2006/relationships/font" Target="fonts/Overlock-italic.fntdata"/><Relationship Id="rId45" Type="http://schemas.openxmlformats.org/officeDocument/2006/relationships/font" Target="fonts/CenturyGothic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layfairDisplay-italic.fntdata"/><Relationship Id="rId30" Type="http://schemas.openxmlformats.org/officeDocument/2006/relationships/font" Target="fonts/PlayfairDispl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PlayfairDispl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AbrilFatface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39" Type="http://schemas.openxmlformats.org/officeDocument/2006/relationships/font" Target="fonts/Bodoni-bold.fntdata"/><Relationship Id="rId16" Type="http://schemas.openxmlformats.org/officeDocument/2006/relationships/slide" Target="slides/slide11.xml"/><Relationship Id="rId38" Type="http://schemas.openxmlformats.org/officeDocument/2006/relationships/font" Target="fonts/Bodoni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0abfbd32f_0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f0abfbd32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0abfbd32f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f0abfbd3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 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415600" y="410433"/>
            <a:ext cx="3509100" cy="57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sz="4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5349100" y="486600"/>
            <a:ext cx="6467100" cy="56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ctrTitle"/>
          </p:nvPr>
        </p:nvSpPr>
        <p:spPr>
          <a:xfrm>
            <a:off x="3917633" y="1971767"/>
            <a:ext cx="7173300" cy="13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Font typeface="Calibri"/>
              <a:buNone/>
              <a:defRPr b="1" sz="32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3917633" y="3469933"/>
            <a:ext cx="7183200" cy="23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100"/>
              <a:buChar char="●"/>
              <a:defRPr sz="2100">
                <a:solidFill>
                  <a:srgbClr val="212121"/>
                </a:solidFill>
              </a:defRPr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ts val="1500"/>
              <a:buChar char="○"/>
              <a:defRPr sz="1900">
                <a:solidFill>
                  <a:srgbClr val="212121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ts val="1500"/>
              <a:buChar char="■"/>
              <a:defRPr sz="1900">
                <a:solidFill>
                  <a:srgbClr val="212121"/>
                </a:solidFill>
              </a:defRPr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ts val="1500"/>
              <a:buChar char="●"/>
              <a:defRPr sz="1900">
                <a:solidFill>
                  <a:srgbClr val="212121"/>
                </a:solidFill>
              </a:defRPr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ts val="1500"/>
              <a:buChar char="○"/>
              <a:defRPr sz="1900">
                <a:solidFill>
                  <a:srgbClr val="212121"/>
                </a:solidFill>
              </a:defRPr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ts val="1500"/>
              <a:buChar char="■"/>
              <a:defRPr sz="1900">
                <a:solidFill>
                  <a:srgbClr val="212121"/>
                </a:solidFill>
              </a:defRPr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ts val="1500"/>
              <a:buChar char="●"/>
              <a:defRPr sz="1900">
                <a:solidFill>
                  <a:srgbClr val="212121"/>
                </a:solidFill>
              </a:defRPr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ts val="1500"/>
              <a:buChar char="○"/>
              <a:defRPr sz="1900">
                <a:solidFill>
                  <a:srgbClr val="212121"/>
                </a:solidFill>
              </a:defRPr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212121"/>
              </a:buClr>
              <a:buSzPts val="1500"/>
              <a:buChar char="■"/>
              <a:defRPr sz="19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34" name="Google Shape;34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Calibri"/>
              <a:buNone/>
              <a:defRPr b="0" i="0" sz="1300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Calibri"/>
              <a:buNone/>
              <a:defRPr b="0" i="0" sz="1300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Calibri"/>
              <a:buNone/>
              <a:defRPr b="0" i="0" sz="1300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Calibri"/>
              <a:buNone/>
              <a:defRPr b="0" i="0" sz="1300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Calibri"/>
              <a:buNone/>
              <a:defRPr b="0" i="0" sz="1300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Calibri"/>
              <a:buNone/>
              <a:defRPr b="0" i="0" sz="1300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Calibri"/>
              <a:buNone/>
              <a:defRPr b="0" i="0" sz="1300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Calibri"/>
              <a:buNone/>
              <a:defRPr b="0" i="0" sz="1300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Calibri"/>
              <a:buNone/>
              <a:defRPr b="0" i="0" sz="1300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 layout 3">
    <p:bg>
      <p:bgPr>
        <a:solidFill>
          <a:srgbClr val="FFFFFF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 txBox="1"/>
          <p:nvPr>
            <p:ph type="title"/>
          </p:nvPr>
        </p:nvSpPr>
        <p:spPr>
          <a:xfrm>
            <a:off x="1505000" y="525600"/>
            <a:ext cx="9182100" cy="18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1"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" name="Google Shape;37;p20"/>
          <p:cNvSpPr txBox="1"/>
          <p:nvPr>
            <p:ph idx="1" type="body"/>
          </p:nvPr>
        </p:nvSpPr>
        <p:spPr>
          <a:xfrm>
            <a:off x="1505000" y="2967283"/>
            <a:ext cx="9182100" cy="2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indent="-3238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indent="-3238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indent="-3238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indent="-3238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indent="-3238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indent="-3238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indent="-3238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indent="-3238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" name="Google Shape;38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Relationship Id="rId8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gif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17.jpg"/><Relationship Id="rId7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20.png"/><Relationship Id="rId7" Type="http://schemas.openxmlformats.org/officeDocument/2006/relationships/image" Target="../media/image11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25.png"/><Relationship Id="rId7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9" Type="http://schemas.openxmlformats.org/officeDocument/2006/relationships/image" Target="../media/image34.jpg"/><Relationship Id="rId5" Type="http://schemas.openxmlformats.org/officeDocument/2006/relationships/image" Target="../media/image27.png"/><Relationship Id="rId6" Type="http://schemas.openxmlformats.org/officeDocument/2006/relationships/image" Target="../media/image26.jpg"/><Relationship Id="rId7" Type="http://schemas.openxmlformats.org/officeDocument/2006/relationships/image" Target="../media/image33.jpg"/><Relationship Id="rId8" Type="http://schemas.openxmlformats.org/officeDocument/2006/relationships/image" Target="../media/image2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29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/>
          <p:nvPr/>
        </p:nvSpPr>
        <p:spPr>
          <a:xfrm>
            <a:off x="2115250" y="793225"/>
            <a:ext cx="65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2552750" y="98150"/>
            <a:ext cx="7478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fair Display"/>
              <a:buNone/>
            </a:pPr>
            <a:r>
              <a:rPr b="0" i="0" lang="en-US" sz="68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SMART DUSTBIN</a:t>
            </a:r>
            <a:endParaRPr b="0" i="0" sz="6800" u="none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1411094" y="1885898"/>
            <a:ext cx="2445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GROUP 5</a:t>
            </a:r>
            <a:endParaRPr b="1" i="0" sz="4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" name="Google Shape;99;p1"/>
          <p:cNvSpPr txBox="1"/>
          <p:nvPr>
            <p:ph idx="1" type="subTitle"/>
          </p:nvPr>
        </p:nvSpPr>
        <p:spPr>
          <a:xfrm>
            <a:off x="269850" y="2769175"/>
            <a:ext cx="5112000" cy="30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8"/>
              <a:buNone/>
            </a:pPr>
            <a:r>
              <a:rPr b="1" lang="en-US" sz="2660">
                <a:solidFill>
                  <a:schemeClr val="lt1"/>
                </a:solidFill>
                <a:highlight>
                  <a:schemeClr val="dk1"/>
                </a:highlight>
              </a:rPr>
              <a:t>Vilan Jayawardene - EN21466830</a:t>
            </a:r>
            <a:endParaRPr sz="266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8"/>
              <a:buNone/>
            </a:pPr>
            <a:r>
              <a:rPr b="1" lang="en-US" sz="2660">
                <a:solidFill>
                  <a:schemeClr val="lt1"/>
                </a:solidFill>
                <a:highlight>
                  <a:schemeClr val="dk1"/>
                </a:highlight>
              </a:rPr>
              <a:t>Vinal Gamage - EN21481130</a:t>
            </a:r>
            <a:endParaRPr sz="266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8"/>
              <a:buNone/>
            </a:pPr>
            <a:r>
              <a:rPr b="1" lang="en-US" sz="2660">
                <a:solidFill>
                  <a:schemeClr val="lt1"/>
                </a:solidFill>
                <a:highlight>
                  <a:schemeClr val="dk1"/>
                </a:highlight>
              </a:rPr>
              <a:t>Kasuni Dissanayake -EN21485640</a:t>
            </a:r>
            <a:endParaRPr sz="266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8"/>
              <a:buNone/>
            </a:pPr>
            <a:r>
              <a:rPr b="1" lang="en-US" sz="2660">
                <a:solidFill>
                  <a:schemeClr val="lt1"/>
                </a:solidFill>
                <a:highlight>
                  <a:schemeClr val="dk1"/>
                </a:highlight>
              </a:rPr>
              <a:t>Dulanthi Perera - EN21482120</a:t>
            </a:r>
            <a:endParaRPr sz="266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8"/>
              <a:buNone/>
            </a:pPr>
            <a:r>
              <a:rPr b="1" lang="en-US" sz="2660">
                <a:solidFill>
                  <a:schemeClr val="lt1"/>
                </a:solidFill>
                <a:highlight>
                  <a:schemeClr val="dk1"/>
                </a:highlight>
              </a:rPr>
              <a:t>Thinuri Isaka - EN21492716</a:t>
            </a:r>
            <a:endParaRPr b="1" sz="266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8"/>
              <a:buNone/>
            </a:pPr>
            <a:r>
              <a:t/>
            </a:r>
            <a:endParaRPr b="1" sz="1960">
              <a:solidFill>
                <a:schemeClr val="dk2"/>
              </a:solidFill>
            </a:endParaRPr>
          </a:p>
        </p:txBody>
      </p:sp>
      <p:sp>
        <p:nvSpPr>
          <p:cNvPr id="100" name="Google Shape;100;p1"/>
          <p:cNvSpPr txBox="1"/>
          <p:nvPr>
            <p:ph idx="12" type="sldNum"/>
          </p:nvPr>
        </p:nvSpPr>
        <p:spPr>
          <a:xfrm flipH="1">
            <a:off x="11619475" y="6323850"/>
            <a:ext cx="4389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2200">
                <a:solidFill>
                  <a:schemeClr val="dk1"/>
                </a:solidFill>
                <a:highlight>
                  <a:schemeClr val="lt1"/>
                </a:highlight>
              </a:rPr>
              <a:t>‹#›</a:t>
            </a:fld>
            <a:endParaRPr sz="2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5037875" y="1193425"/>
            <a:ext cx="183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ME1050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" name="Google Shape;201;p12"/>
          <p:cNvGraphicFramePr/>
          <p:nvPr/>
        </p:nvGraphicFramePr>
        <p:xfrm>
          <a:off x="208669" y="28201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{B73D5C6F-17FF-4A84-881A-43278CEA5BCF}</a:tableStyleId>
              </a:tblPr>
              <a:tblGrid>
                <a:gridCol w="2235825"/>
                <a:gridCol w="1680450"/>
                <a:gridCol w="3485675"/>
                <a:gridCol w="2219675"/>
                <a:gridCol w="2169450"/>
              </a:tblGrid>
              <a:tr h="107477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Measuring the trash level 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975" marL="64975">
                    <a:solidFill>
                      <a:srgbClr val="C0DC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Ultrasonic sensor 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975" marL="64975">
                    <a:solidFill>
                      <a:srgbClr val="F6DE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Emission and reflection high frequency ultrasonic waves 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975" marL="64975">
                    <a:solidFill>
                      <a:srgbClr val="F6DE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975" marL="64975">
                    <a:solidFill>
                      <a:srgbClr val="F6DE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Ultrasonic proximity sensor 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 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975" marL="64975">
                    <a:solidFill>
                      <a:srgbClr val="F6DEFE"/>
                    </a:solidFill>
                  </a:tcPr>
                </a:tc>
              </a:tr>
              <a:tr h="1083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Infrared sensor </a:t>
                      </a:r>
                      <a:endParaRPr b="1"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975" marL="64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Reflected light waves 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975" marL="64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975" marL="64975"/>
                </a:tc>
                <a:tc>
                  <a:txBody>
                    <a:bodyPr/>
                    <a:lstStyle/>
                    <a:p>
                      <a:pPr indent="0" lvl="0" marL="635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Active infrared sensor </a:t>
                      </a:r>
                      <a:endParaRPr b="1" sz="1600" u="none" cap="none" strike="noStrike"/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 </a:t>
                      </a:r>
                      <a:endParaRPr b="1"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975" marL="64975"/>
                </a:tc>
              </a:tr>
              <a:tr h="9542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Position sensor </a:t>
                      </a:r>
                      <a:endParaRPr b="1"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975" marL="64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Light is transmitted from an emitter and sent over to a receiver at the other end of the sensor  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975" marL="64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975" marL="64975"/>
                </a:tc>
                <a:tc>
                  <a:txBody>
                    <a:bodyPr/>
                    <a:lstStyle/>
                    <a:p>
                      <a:pPr indent="0" lvl="0" marL="635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Linear position sensor </a:t>
                      </a:r>
                      <a:endParaRPr b="1" sz="1600" u="none" cap="none" strike="noStrike"/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 </a:t>
                      </a:r>
                      <a:endParaRPr b="1"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975" marL="64975"/>
                </a:tc>
              </a:tr>
              <a:tr h="127647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Motor mechanism of sealing the trash bag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64975" marL="64975">
                    <a:solidFill>
                      <a:srgbClr val="C0DC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Stepper motor </a:t>
                      </a:r>
                      <a:endParaRPr b="1" sz="1600" u="none" cap="none" strike="noStrike"/>
                    </a:p>
                  </a:txBody>
                  <a:tcPr marT="0" marB="0" marR="64975" marL="64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-US" sz="1400" u="none" cap="none" strike="noStrike"/>
                        <a:t>By energizing one or more of the stator phases, a magnetic field is generated by the current flowing in </a:t>
                      </a:r>
                      <a:endParaRPr b="1" sz="1400" u="none" cap="none" strike="noStrike"/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-US" sz="1400" u="none" cap="none" strike="noStrike"/>
                        <a:t>the coil and the rotor aligns with this field 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975" marL="64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975" marL="64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Permanent magnet stepper </a:t>
                      </a:r>
                      <a:endParaRPr b="1" sz="1600" u="none" cap="none" strike="noStrike"/>
                    </a:p>
                  </a:txBody>
                  <a:tcPr marT="0" marB="0" marR="64975" marL="64975"/>
                </a:tc>
              </a:tr>
              <a:tr h="11085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Hydraulic system </a:t>
                      </a:r>
                      <a:endParaRPr b="1"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1" sz="1600" u="none" cap="none" strike="noStrike"/>
                    </a:p>
                  </a:txBody>
                  <a:tcPr marT="0" marB="0" marR="64975" marL="64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-US" sz="1400" u="none" cap="none" strike="noStrike"/>
                        <a:t>Pascal law 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0" marB="0" marR="64975" marL="64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975" marL="64975"/>
                </a:tc>
                <a:tc>
                  <a:txBody>
                    <a:bodyPr/>
                    <a:lstStyle/>
                    <a:p>
                      <a:pPr indent="0" lvl="0" marL="635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Hydraulic cylinder </a:t>
                      </a:r>
                      <a:endParaRPr b="1" sz="1600" u="none" cap="none" strike="noStrike"/>
                    </a:p>
                    <a:p>
                      <a:pPr indent="0" lvl="0" marL="635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1" sz="1600" u="none" cap="none" strike="noStrike"/>
                    </a:p>
                  </a:txBody>
                  <a:tcPr marT="0" marB="0" marR="64975" marL="64975"/>
                </a:tc>
              </a:tr>
              <a:tr h="13039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Servo motor </a:t>
                      </a:r>
                      <a:endParaRPr b="1" sz="1600" u="none" cap="none" strike="noStrike"/>
                    </a:p>
                  </a:txBody>
                  <a:tcPr marT="0" marB="0" marR="64975" marL="64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-US" sz="1400" u="none" cap="none" strike="noStrike"/>
                        <a:t>PWM principle 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975" marL="64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975" marL="64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DC servo motor</a:t>
                      </a:r>
                      <a:endParaRPr b="1"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635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1" sz="1600" u="none" cap="none" strike="noStrike"/>
                    </a:p>
                  </a:txBody>
                  <a:tcPr marT="0" marB="0" marR="64975" marL="64975"/>
                </a:tc>
              </a:tr>
            </a:tbl>
          </a:graphicData>
        </a:graphic>
      </p:graphicFrame>
      <p:pic>
        <p:nvPicPr>
          <p:cNvPr id="202" name="Google Shape;20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3294" y="47472"/>
            <a:ext cx="1615725" cy="97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766" y="1162413"/>
            <a:ext cx="1470515" cy="97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6556" y="2224472"/>
            <a:ext cx="1615725" cy="87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1425" y="3208255"/>
            <a:ext cx="1540856" cy="1109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31396" y="4462947"/>
            <a:ext cx="1841750" cy="91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47022" y="5616452"/>
            <a:ext cx="1704654" cy="10379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2"/>
          <p:cNvSpPr txBox="1"/>
          <p:nvPr>
            <p:ph idx="12" type="sldNum"/>
          </p:nvPr>
        </p:nvSpPr>
        <p:spPr>
          <a:xfrm>
            <a:off x="8610600" y="6356350"/>
            <a:ext cx="3389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2200">
                <a:solidFill>
                  <a:schemeClr val="dk2"/>
                </a:solidFill>
              </a:rPr>
              <a:t>‹#›</a:t>
            </a:fld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4000">
              <a:srgbClr val="FFFFFF"/>
            </a:gs>
            <a:gs pos="30000">
              <a:srgbClr val="002060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/>
          <p:nvPr>
            <p:ph type="title"/>
          </p:nvPr>
        </p:nvSpPr>
        <p:spPr>
          <a:xfrm>
            <a:off x="2506977" y="26015"/>
            <a:ext cx="7143447" cy="57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97297"/>
              <a:buFont typeface="Century Gothic"/>
              <a:buNone/>
            </a:pPr>
            <a:r>
              <a:rPr b="1" lang="en-US">
                <a:solidFill>
                  <a:schemeClr val="lt1"/>
                </a:solidFill>
                <a:latin typeface="Algerian"/>
                <a:ea typeface="Algerian"/>
                <a:cs typeface="Algerian"/>
                <a:sym typeface="Algerian"/>
              </a:rPr>
              <a:t>Alternative comparison</a:t>
            </a:r>
            <a:br>
              <a:rPr lang="en-US"/>
            </a:br>
            <a:endParaRPr/>
          </a:p>
        </p:txBody>
      </p:sp>
      <p:graphicFrame>
        <p:nvGraphicFramePr>
          <p:cNvPr id="214" name="Google Shape;214;p14"/>
          <p:cNvGraphicFramePr/>
          <p:nvPr/>
        </p:nvGraphicFramePr>
        <p:xfrm>
          <a:off x="900333" y="73749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{B73D5C6F-17FF-4A84-881A-43278CEA5BCF}</a:tableStyleId>
              </a:tblPr>
              <a:tblGrid>
                <a:gridCol w="3294250"/>
                <a:gridCol w="2370000"/>
                <a:gridCol w="2470025"/>
                <a:gridCol w="2410600"/>
              </a:tblGrid>
              <a:tr h="839625">
                <a:tc rowSpan="2">
                  <a:txBody>
                    <a:bodyPr/>
                    <a:lstStyle/>
                    <a:p>
                      <a:pPr indent="0" lvl="0" marL="78105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/>
                    </a:p>
                    <a:p>
                      <a:pPr indent="0" lvl="0" marL="78105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Sub functions </a:t>
                      </a:r>
                      <a:endParaRPr b="1" sz="2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>
                    <a:solidFill>
                      <a:srgbClr val="606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131445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marR="131445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Font typeface="Century Gothic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Alternatives </a:t>
                      </a:r>
                      <a:endParaRPr b="1" sz="2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>
                    <a:solidFill>
                      <a:srgbClr val="606060"/>
                    </a:solidFill>
                  </a:tcPr>
                </a:tc>
                <a:tc hMerge="1"/>
                <a:tc hMerge="1"/>
              </a:tr>
              <a:tr h="401850">
                <a:tc vMerge="1"/>
                <a:tc>
                  <a:txBody>
                    <a:bodyPr/>
                    <a:lstStyle/>
                    <a:p>
                      <a:pPr indent="0" lvl="0" marL="79375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1 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/>
                </a:tc>
                <a:tc>
                  <a:txBody>
                    <a:bodyPr/>
                    <a:lstStyle/>
                    <a:p>
                      <a:pPr indent="0" lvl="0" marL="78105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2 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/>
                </a:tc>
                <a:tc>
                  <a:txBody>
                    <a:bodyPr/>
                    <a:lstStyle/>
                    <a:p>
                      <a:pPr indent="0" lvl="0" marL="78105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3 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/>
                </a:tc>
              </a:tr>
              <a:tr h="762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/>
                        <a:t>Operating of microcontroller 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Arduino UNO board </a:t>
                      </a:r>
                      <a:endParaRPr b="1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Arduino Mega </a:t>
                      </a:r>
                      <a:endParaRPr b="1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Arduino Leonardo </a:t>
                      </a:r>
                      <a:endParaRPr b="1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/>
                </a:tc>
              </a:tr>
              <a:tr h="762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/>
                        <a:t>Displaying data and controlling device 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LED – Button system </a:t>
                      </a:r>
                      <a:endParaRPr b="1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LCD Display </a:t>
                      </a:r>
                      <a:endParaRPr b="1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Touch screen </a:t>
                      </a:r>
                      <a:endParaRPr b="1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/>
                </a:tc>
              </a:tr>
              <a:tr h="700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/>
                        <a:t>Detecting a person 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IR sensor </a:t>
                      </a:r>
                      <a:endParaRPr b="1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Ultrasonic sensor </a:t>
                      </a:r>
                      <a:endParaRPr b="1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LiDAR sensor </a:t>
                      </a:r>
                      <a:endParaRPr b="1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/>
                </a:tc>
              </a:tr>
              <a:tr h="74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/>
                        <a:t>Lid motor mechanism 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Servo motor </a:t>
                      </a:r>
                      <a:endParaRPr b="1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Stepper motor </a:t>
                      </a:r>
                      <a:endParaRPr b="1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AC standard servo motor </a:t>
                      </a:r>
                      <a:endParaRPr b="1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/>
                </a:tc>
              </a:tr>
              <a:tr h="83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/>
                        <a:t>Measuring the trash level 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Ultrasonic sensor </a:t>
                      </a:r>
                      <a:endParaRPr b="1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Infrared sensor </a:t>
                      </a:r>
                      <a:endParaRPr b="1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Position sensor </a:t>
                      </a:r>
                      <a:endParaRPr b="1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/>
                </a:tc>
              </a:tr>
              <a:tr h="756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/>
                        <a:t>Motor mechanism of sealing the trash bag 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Stepper motor </a:t>
                      </a:r>
                      <a:endParaRPr b="1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Hydraulic system </a:t>
                      </a:r>
                      <a:endParaRPr b="1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Servo motor </a:t>
                      </a:r>
                      <a:endParaRPr b="1" sz="16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725" marB="0" marR="144550" marL="67300"/>
                </a:tc>
              </a:tr>
            </a:tbl>
          </a:graphicData>
        </a:graphic>
      </p:graphicFrame>
      <p:sp>
        <p:nvSpPr>
          <p:cNvPr id="215" name="Google Shape;215;p14"/>
          <p:cNvSpPr txBox="1"/>
          <p:nvPr>
            <p:ph idx="12" type="sldNum"/>
          </p:nvPr>
        </p:nvSpPr>
        <p:spPr>
          <a:xfrm>
            <a:off x="9293150" y="63238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2200">
                <a:solidFill>
                  <a:schemeClr val="dk2"/>
                </a:solidFill>
              </a:rPr>
              <a:t>‹#›</a:t>
            </a:fld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54000"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"/>
          <p:cNvSpPr txBox="1"/>
          <p:nvPr>
            <p:ph idx="1" type="body"/>
          </p:nvPr>
        </p:nvSpPr>
        <p:spPr>
          <a:xfrm>
            <a:off x="742950" y="1514475"/>
            <a:ext cx="10761600" cy="485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/>
              <a:t>Durability of rubber- Rubber is tested </a:t>
            </a:r>
            <a:r>
              <a:rPr b="1" lang="en-US" sz="2000">
                <a:solidFill>
                  <a:srgbClr val="202124"/>
                </a:solidFill>
              </a:rPr>
              <a:t>various tension, compression, and adhesion tests. </a:t>
            </a:r>
            <a:endParaRPr b="1" sz="2000">
              <a:solidFill>
                <a:srgbClr val="20212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None/>
            </a:pPr>
            <a:r>
              <a:rPr b="1" lang="en-US" sz="2000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endParaRPr b="1" sz="20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Char char="●"/>
            </a:pPr>
            <a:r>
              <a:rPr b="1" lang="en-US" sz="2000">
                <a:solidFill>
                  <a:srgbClr val="202124"/>
                </a:solidFill>
              </a:rPr>
              <a:t> Arduino circuit and easy drive- Simulation is carried out using the Proteus software before attaching it to the dustbin,  to test the circuit accuracy.</a:t>
            </a:r>
            <a:endParaRPr b="1" sz="20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solidFill>
                <a:srgbClr val="202124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Char char="●"/>
            </a:pPr>
            <a:r>
              <a:rPr b="1" lang="en-US" sz="2000">
                <a:solidFill>
                  <a:srgbClr val="202124"/>
                </a:solidFill>
              </a:rPr>
              <a:t>Sensors- Sensors are tested in different in environmental conditions, indoors and outdoors</a:t>
            </a:r>
            <a:endParaRPr b="1" sz="20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solidFill>
                <a:srgbClr val="202124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Char char="●"/>
            </a:pPr>
            <a:r>
              <a:rPr b="1" lang="en-US" sz="2000">
                <a:solidFill>
                  <a:srgbClr val="202124"/>
                </a:solidFill>
              </a:rPr>
              <a:t>Stepper and servo motor-Check to make sure the DC motor's rotor can turn with no impediments</a:t>
            </a:r>
            <a:endParaRPr b="1" sz="2000">
              <a:solidFill>
                <a:srgbClr val="202124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solidFill>
                <a:srgbClr val="202124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Char char="●"/>
            </a:pPr>
            <a:r>
              <a:rPr b="1" lang="en-US" sz="2000">
                <a:solidFill>
                  <a:srgbClr val="202124"/>
                </a:solidFill>
              </a:rPr>
              <a:t>Power consumption- Testing is carried out by considering the power consumption of each components in their highest and lowest voltage requirement.</a:t>
            </a:r>
            <a:endParaRPr b="1" sz="2000">
              <a:solidFill>
                <a:srgbClr val="202124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solidFill>
                <a:srgbClr val="202124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Char char="●"/>
            </a:pPr>
            <a:r>
              <a:rPr b="1" lang="en-US" sz="2000">
                <a:solidFill>
                  <a:srgbClr val="202124"/>
                </a:solidFill>
              </a:rPr>
              <a:t>Zip tie- It is tested by applying a force to determine its breaking point.</a:t>
            </a:r>
            <a:endParaRPr b="1" sz="20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2286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0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sp>
        <p:nvSpPr>
          <p:cNvPr id="221" name="Google Shape;221;p15"/>
          <p:cNvSpPr/>
          <p:nvPr/>
        </p:nvSpPr>
        <p:spPr>
          <a:xfrm>
            <a:off x="188400" y="234800"/>
            <a:ext cx="1141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Proposed Testing Mechanism</a:t>
            </a:r>
            <a:endParaRPr b="1" i="0" sz="5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5"/>
          <p:cNvSpPr txBox="1"/>
          <p:nvPr>
            <p:ph idx="12" type="sldNum"/>
          </p:nvPr>
        </p:nvSpPr>
        <p:spPr>
          <a:xfrm>
            <a:off x="8610600" y="6356350"/>
            <a:ext cx="343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2200">
                <a:solidFill>
                  <a:schemeClr val="dk2"/>
                </a:solidFill>
              </a:rPr>
              <a:t>‹#›</a:t>
            </a:fld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0abfbd32f_0_1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f0abfbd32f_0_140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&#10;&#10;Description automatically generated" id="229" name="Google Shape;229;gf0abfbd32f_0_140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1910321" y="-4073"/>
            <a:ext cx="10271617" cy="685799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0" name="Google Shape;230;gf0abfbd32f_0_140"/>
          <p:cNvGraphicFramePr/>
          <p:nvPr/>
        </p:nvGraphicFramePr>
        <p:xfrm>
          <a:off x="3525827" y="3693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{3F849A84-D56C-463D-A0EA-C26F44B8F88C}</a:tableStyleId>
              </a:tblPr>
              <a:tblGrid>
                <a:gridCol w="3323475"/>
                <a:gridCol w="3434725"/>
                <a:gridCol w="1555925"/>
              </a:tblGrid>
              <a:tr h="6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Item Category</a:t>
                      </a:r>
                      <a:endParaRPr sz="1400" u="none" cap="none" strike="noStrike"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Items</a:t>
                      </a:r>
                      <a:endParaRPr sz="1400" u="none" cap="none" strike="noStrike"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Cost (LKR)</a:t>
                      </a:r>
                      <a:endParaRPr sz="1400" u="none" cap="none" strike="noStrike"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3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detecting a person and opening of the lid</a:t>
                      </a:r>
                      <a:endParaRPr sz="1400" u="none" cap="none" strike="noStrike"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IR Sensor, Servo Motor</a:t>
                      </a:r>
                      <a:endParaRPr sz="1400" u="none" cap="none" strike="noStrike"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790.00</a:t>
                      </a:r>
                      <a:endParaRPr sz="1400" u="none" cap="none" strike="noStrike"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2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Detect garbage level and sealing trash bag</a:t>
                      </a:r>
                      <a:endParaRPr sz="1400" u="none" cap="none" strike="noStrike"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Zip tie, Ultrasonic Sensor, Stepper Motor, Easy Driver, Gear Rods</a:t>
                      </a:r>
                      <a:endParaRPr sz="1400" u="none" cap="none" strike="noStrike"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1949.00</a:t>
                      </a:r>
                      <a:endParaRPr sz="1400" u="none" cap="none" strike="noStrike"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Charging device</a:t>
                      </a:r>
                      <a:endParaRPr sz="1400" u="none" cap="none" strike="noStrike"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Battery, SMPS Charger</a:t>
                      </a:r>
                      <a:endParaRPr sz="1400" u="none" cap="none" strike="noStrike"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2290.00</a:t>
                      </a:r>
                      <a:endParaRPr sz="1400" u="none" cap="none" strike="noStrike"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8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Other components</a:t>
                      </a:r>
                      <a:endParaRPr sz="1400" u="none" cap="none" strike="noStrike"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Garbage Bin, LEDs, Push Button Micro Switch, Jumper Wire, Rubber Seal, Passive Buzzer, Arduino UNO Board</a:t>
                      </a:r>
                      <a:endParaRPr sz="1400" u="none" cap="none" strike="noStrike"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8995.50</a:t>
                      </a:r>
                      <a:endParaRPr sz="1400" u="none" cap="none" strike="noStrike"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33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Cost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14,024.50</a:t>
                      </a:r>
                      <a:endParaRPr sz="1400" u="none" cap="none" strike="noStrike"/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31" name="Google Shape;231;gf0abfbd32f_0_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323" y="1987171"/>
            <a:ext cx="2926334" cy="2883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f0abfbd32f_0_1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Calibri"/>
              <a:buNone/>
            </a:pPr>
            <a:fld id="{00000000-1234-1234-1234-123412341234}" type="slidenum">
              <a:rPr lang="en-US" sz="2200">
                <a:solidFill>
                  <a:schemeClr val="dk2"/>
                </a:solidFill>
              </a:rPr>
              <a:t>‹#›</a:t>
            </a:fld>
            <a:endParaRPr sz="3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0abfbd32f_0_5"/>
          <p:cNvSpPr txBox="1"/>
          <p:nvPr>
            <p:ph type="title"/>
          </p:nvPr>
        </p:nvSpPr>
        <p:spPr>
          <a:xfrm>
            <a:off x="346989" y="146539"/>
            <a:ext cx="3277800" cy="15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None/>
            </a:pPr>
            <a:r>
              <a:rPr lang="en-US">
                <a:solidFill>
                  <a:srgbClr val="002060"/>
                </a:solidFill>
              </a:rPr>
              <a:t>Individual Contribution</a:t>
            </a:r>
            <a:endParaRPr>
              <a:solidFill>
                <a:srgbClr val="002060"/>
              </a:solidFill>
            </a:endParaRPr>
          </a:p>
        </p:txBody>
      </p:sp>
      <p:graphicFrame>
        <p:nvGraphicFramePr>
          <p:cNvPr id="238" name="Google Shape;238;gf0abfbd32f_0_5"/>
          <p:cNvGraphicFramePr/>
          <p:nvPr/>
        </p:nvGraphicFramePr>
        <p:xfrm>
          <a:off x="3947445" y="703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{F84A2598-76C2-45BC-8010-41002401EA1C}</a:tableStyleId>
              </a:tblPr>
              <a:tblGrid>
                <a:gridCol w="2166400"/>
                <a:gridCol w="5846850"/>
              </a:tblGrid>
              <a:tr h="37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fair Display"/>
                        <a:buNone/>
                      </a:pPr>
                      <a:r>
                        <a:rPr lang="en-US" sz="1600" u="none" cap="none" strike="noStrike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Group Members</a:t>
                      </a:r>
                      <a:endParaRPr sz="1600" u="none" cap="none" strike="noStrike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layfair Display"/>
                        <a:buNone/>
                      </a:pPr>
                      <a:r>
                        <a:rPr lang="en-US" sz="1600" u="none" cap="none" strike="noStrike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Contribution</a:t>
                      </a:r>
                      <a:endParaRPr sz="1600" u="none" cap="none" strike="noStrike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1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Vilan Jayawardene</a:t>
                      </a:r>
                      <a:endParaRPr b="1"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311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Made the final design (product)</a:t>
                      </a:r>
                      <a:endParaRPr sz="1400" u="none" cap="none" strike="noStrike"/>
                    </a:p>
                    <a:p>
                      <a:pPr indent="-171450" lvl="0" marL="311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Contributed to both final report and final presentation</a:t>
                      </a:r>
                      <a:endParaRPr sz="1400" u="none" cap="none" strike="noStrike"/>
                    </a:p>
                    <a:p>
                      <a:pPr indent="-171450" lvl="0" marL="311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Actively participate in doing all past assignments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71450" lvl="0" marL="311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Made the final video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Vinal Gamage</a:t>
                      </a:r>
                      <a:endParaRPr b="1"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311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Actively participate in doing all past assignments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71450" lvl="0" marL="311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Contributed when making the final design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71450" lvl="0" marL="311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Contributed to both final report and final presentation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71450" lvl="0" marL="311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Helped Vilan to make the final video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12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Kasuni Dissanayake</a:t>
                      </a:r>
                      <a:endParaRPr b="1"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311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Gave a good contribution in every week when doing the past assignments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71450" lvl="0" marL="311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Done a lot in final presentation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71450" lvl="0" marL="311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Contributed when making final report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71450" lvl="0" marL="311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Gave the necessary ideas and helped in making the video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Thinuri Isaka</a:t>
                      </a:r>
                      <a:endParaRPr b="1"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311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Actively participate in doing all past assignments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71450" lvl="0" marL="311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Contributed to make final report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71450" lvl="0" marL="311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Helped Kasuni when making the final presentation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71450" lvl="0" marL="311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Gave the necessary ideas and helped in making the video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8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Dulanthi Perera</a:t>
                      </a:r>
                      <a:endParaRPr b="1"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311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Gave a good contribution in every week when doing the past assignments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71450" lvl="0" marL="311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Contributed to make final report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71450" lvl="0" marL="311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Helped Kasuni when making the final presentation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71450" lvl="0" marL="311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Gave the necessary ideas and helped in making the video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39" name="Google Shape;239;gf0abfbd32f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601" y="2395956"/>
            <a:ext cx="3601330" cy="34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f0abfbd32f_0_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None/>
            </a:pPr>
            <a:fld id="{00000000-1234-1234-1234-123412341234}" type="slidenum">
              <a:rPr lang="en-US" sz="2200">
                <a:solidFill>
                  <a:schemeClr val="dk2"/>
                </a:solidFill>
              </a:rPr>
              <a:t>‹#›</a:t>
            </a:fld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6"/>
          <p:cNvSpPr txBox="1"/>
          <p:nvPr>
            <p:ph type="title"/>
          </p:nvPr>
        </p:nvSpPr>
        <p:spPr>
          <a:xfrm>
            <a:off x="428983" y="259438"/>
            <a:ext cx="6211794" cy="1185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Learning Outcomes </a:t>
            </a:r>
            <a:endParaRPr/>
          </a:p>
        </p:txBody>
      </p:sp>
      <p:sp>
        <p:nvSpPr>
          <p:cNvPr id="247" name="Google Shape;247;p16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6"/>
          <p:cNvSpPr txBox="1"/>
          <p:nvPr/>
        </p:nvSpPr>
        <p:spPr>
          <a:xfrm>
            <a:off x="343258" y="1702480"/>
            <a:ext cx="8315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to use some new software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Ex:- SketchUp, fusion 360, Autodesk Maya,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Premier Pro, Auto Cad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857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about Harvard Referencing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857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according to a Rubric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857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Doing Self Researching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857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Improving Presentation Skills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857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on 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857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as a 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6"/>
          <p:cNvSpPr/>
          <p:nvPr/>
        </p:nvSpPr>
        <p:spPr>
          <a:xfrm>
            <a:off x="6800631" y="2700688"/>
            <a:ext cx="812427" cy="812427"/>
          </a:xfrm>
          <a:prstGeom prst="ellipse">
            <a:avLst/>
          </a:prstGeom>
          <a:noFill/>
          <a:ln cap="flat" cmpd="sng" w="1270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con&#10;&#10;Description automatically generated" id="250" name="Google Shape;250;p16"/>
          <p:cNvPicPr preferRelativeResize="0"/>
          <p:nvPr/>
        </p:nvPicPr>
        <p:blipFill rotWithShape="1">
          <a:blip r:embed="rId3">
            <a:alphaModFix/>
          </a:blip>
          <a:srcRect b="3" l="0" r="3" t="0"/>
          <a:stretch/>
        </p:blipFill>
        <p:spPr>
          <a:xfrm>
            <a:off x="8219558" y="852372"/>
            <a:ext cx="3259708" cy="3259708"/>
          </a:xfrm>
          <a:custGeom>
            <a:rect b="b" l="l" r="r" t="t"/>
            <a:pathLst>
              <a:path extrusionOk="0" h="2663168" w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51" name="Google Shape;251;p16"/>
          <p:cNvSpPr/>
          <p:nvPr/>
        </p:nvSpPr>
        <p:spPr>
          <a:xfrm>
            <a:off x="6723881" y="0"/>
            <a:ext cx="2315251" cy="1550992"/>
          </a:xfrm>
          <a:custGeom>
            <a:rect b="b" l="l" r="r" t="t"/>
            <a:pathLst>
              <a:path extrusionOk="0" h="1550992" w="2315251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2" name="Google Shape;252;p16"/>
          <p:cNvCxnSpPr/>
          <p:nvPr/>
        </p:nvCxnSpPr>
        <p:spPr>
          <a:xfrm>
            <a:off x="11955865" y="1026771"/>
            <a:ext cx="0" cy="1597708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A close-up of a clock&#10;&#10;Description automatically generated with low confidence" id="253" name="Google Shape;253;p16"/>
          <p:cNvPicPr preferRelativeResize="0"/>
          <p:nvPr/>
        </p:nvPicPr>
        <p:blipFill rotWithShape="1">
          <a:blip r:embed="rId4">
            <a:alphaModFix/>
          </a:blip>
          <a:srcRect b="4" l="10223" r="6817" t="0"/>
          <a:stretch/>
        </p:blipFill>
        <p:spPr>
          <a:xfrm>
            <a:off x="6723881" y="4576590"/>
            <a:ext cx="2733741" cy="2172801"/>
          </a:xfrm>
          <a:custGeom>
            <a:rect b="b" l="l" r="r" t="t"/>
            <a:pathLst>
              <a:path extrusionOk="0" h="2172801" w="2733741">
                <a:moveTo>
                  <a:pt x="1366871" y="0"/>
                </a:moveTo>
                <a:cubicBezTo>
                  <a:pt x="2121772" y="0"/>
                  <a:pt x="2733741" y="595368"/>
                  <a:pt x="2733741" y="1329791"/>
                </a:cubicBezTo>
                <a:cubicBezTo>
                  <a:pt x="2733741" y="1605200"/>
                  <a:pt x="2647683" y="1861054"/>
                  <a:pt x="2500301" y="2073290"/>
                </a:cubicBezTo>
                <a:lnTo>
                  <a:pt x="2423813" y="2172801"/>
                </a:lnTo>
                <a:lnTo>
                  <a:pt x="309928" y="2172801"/>
                </a:lnTo>
                <a:lnTo>
                  <a:pt x="233440" y="2073290"/>
                </a:lnTo>
                <a:cubicBezTo>
                  <a:pt x="86058" y="1861054"/>
                  <a:pt x="0" y="1605200"/>
                  <a:pt x="0" y="1329791"/>
                </a:cubicBezTo>
                <a:cubicBezTo>
                  <a:pt x="0" y="595368"/>
                  <a:pt x="611969" y="0"/>
                  <a:pt x="136687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54" name="Google Shape;254;p16"/>
          <p:cNvSpPr/>
          <p:nvPr/>
        </p:nvSpPr>
        <p:spPr>
          <a:xfrm rot="654998">
            <a:off x="6055857" y="4209253"/>
            <a:ext cx="3868217" cy="3868217"/>
          </a:xfrm>
          <a:prstGeom prst="arc">
            <a:avLst>
              <a:gd fmla="val 16200000" name="adj1"/>
              <a:gd fmla="val 20479261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11005550" y="4112081"/>
            <a:ext cx="1186451" cy="1771650"/>
          </a:xfrm>
          <a:custGeom>
            <a:rect b="b" l="l" r="r" t="t"/>
            <a:pathLst>
              <a:path extrusionOk="0" h="1771650" w="1186451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None/>
            </a:pPr>
            <a:fld id="{00000000-1234-1234-1234-123412341234}" type="slidenum">
              <a:rPr lang="en-US" sz="2200">
                <a:solidFill>
                  <a:schemeClr val="dk2"/>
                </a:solidFill>
              </a:rPr>
              <a:t>‹#›</a:t>
            </a:fld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>
            <p:ph type="title"/>
          </p:nvPr>
        </p:nvSpPr>
        <p:spPr>
          <a:xfrm>
            <a:off x="6404092" y="295419"/>
            <a:ext cx="35289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90909"/>
              <a:buFont typeface="Century Gothic"/>
              <a:buNone/>
            </a:pPr>
            <a:r>
              <a:rPr lang="en-US">
                <a:solidFill>
                  <a:schemeClr val="lt1"/>
                </a:solidFill>
                <a:latin typeface="Bodoni"/>
                <a:ea typeface="Bodoni"/>
                <a:cs typeface="Bodoni"/>
                <a:sym typeface="Bodoni"/>
              </a:rPr>
              <a:t>Introduction</a:t>
            </a:r>
            <a:endParaRPr>
              <a:solidFill>
                <a:schemeClr val="lt1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4156720" y="1001774"/>
            <a:ext cx="72615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is a threat for cleaners to touch the overflowing trash bags in this pandemic situation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should use their hands to tie the knot in trash bags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the dustbin is full, the users still throw the garbage into the bin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Overflowing trash bins are leading to unhygienic conditions and bad smell arises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use of existing systems for trash bins results in time wasting and money spending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8056" y="3558940"/>
            <a:ext cx="2873895" cy="229728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/>
          <p:nvPr>
            <p:ph idx="12" type="sldNum"/>
          </p:nvPr>
        </p:nvSpPr>
        <p:spPr>
          <a:xfrm>
            <a:off x="11538325" y="6388850"/>
            <a:ext cx="42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2100">
                <a:solidFill>
                  <a:schemeClr val="accent6"/>
                </a:solidFill>
              </a:rPr>
              <a:t>‹#›</a:t>
            </a:fld>
            <a:endParaRPr sz="22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0D0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 amt="60000"/>
          </a:blip>
          <a:srcRect b="5034" l="0" r="0" t="5044"/>
          <a:stretch/>
        </p:blipFill>
        <p:spPr>
          <a:xfrm>
            <a:off x="0" y="0"/>
            <a:ext cx="4683465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>
            <p:ph type="title"/>
          </p:nvPr>
        </p:nvSpPr>
        <p:spPr>
          <a:xfrm>
            <a:off x="5429199" y="373645"/>
            <a:ext cx="6599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verlock"/>
              <a:buNone/>
            </a:pPr>
            <a:r>
              <a:rPr b="1" lang="en-US">
                <a:solidFill>
                  <a:srgbClr val="434343"/>
                </a:solidFill>
                <a:latin typeface="Overlock"/>
                <a:ea typeface="Overlock"/>
                <a:cs typeface="Overlock"/>
                <a:sym typeface="Overlock"/>
              </a:rPr>
              <a:t>How did we collect needs?</a:t>
            </a:r>
            <a:endParaRPr b="1">
              <a:solidFill>
                <a:srgbClr val="434343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16" name="Google Shape;116;p3"/>
          <p:cNvSpPr txBox="1"/>
          <p:nvPr>
            <p:ph idx="1" type="body"/>
          </p:nvPr>
        </p:nvSpPr>
        <p:spPr>
          <a:xfrm>
            <a:off x="6485317" y="1360761"/>
            <a:ext cx="3736500" cy="4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ct val="108108"/>
              <a:buChar char="●"/>
            </a:pPr>
            <a:r>
              <a:rPr lang="en-US"/>
              <a:t>Research articles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ct val="108108"/>
              <a:buChar char="●"/>
            </a:pPr>
            <a:r>
              <a:rPr lang="en-US"/>
              <a:t>Television documentaries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ct val="108108"/>
              <a:buChar char="●"/>
            </a:pPr>
            <a:r>
              <a:rPr lang="en-US"/>
              <a:t>Magazine articles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ct val="108108"/>
              <a:buChar char="●"/>
            </a:pPr>
            <a:r>
              <a:rPr lang="en-US"/>
              <a:t>Government publications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ct val="108108"/>
              <a:buChar char="●"/>
            </a:pPr>
            <a:r>
              <a:rPr lang="en-US"/>
              <a:t>Survey from minor staff(hospitals)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ct val="108108"/>
              <a:buChar char="●"/>
            </a:pPr>
            <a:r>
              <a:rPr lang="en-US"/>
              <a:t>Feedbacks(public survey)</a:t>
            </a:r>
            <a:endParaRPr/>
          </a:p>
        </p:txBody>
      </p:sp>
      <p:sp>
        <p:nvSpPr>
          <p:cNvPr id="117" name="Google Shape;117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2100"/>
              <a:t>‹#›</a:t>
            </a:fld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4000">
              <a:srgbClr val="FFFFFF"/>
            </a:gs>
            <a:gs pos="94000">
              <a:srgbClr val="002060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/>
          <p:nvPr>
            <p:ph type="title"/>
          </p:nvPr>
        </p:nvSpPr>
        <p:spPr>
          <a:xfrm>
            <a:off x="2973125" y="82625"/>
            <a:ext cx="7591712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18681"/>
              <a:buFont typeface="Century Gothic"/>
              <a:buNone/>
            </a:pPr>
            <a:r>
              <a:rPr b="1" lang="en-US" sz="3033" u="sng">
                <a:latin typeface="Arial"/>
                <a:ea typeface="Arial"/>
                <a:cs typeface="Arial"/>
                <a:sym typeface="Arial"/>
              </a:rPr>
              <a:t>Objectives, Constraints and Limitations</a:t>
            </a:r>
            <a:br>
              <a:rPr lang="en-US"/>
            </a:br>
            <a:endParaRPr/>
          </a:p>
        </p:txBody>
      </p:sp>
      <p:graphicFrame>
        <p:nvGraphicFramePr>
          <p:cNvPr id="123" name="Google Shape;123;p4"/>
          <p:cNvGraphicFramePr/>
          <p:nvPr/>
        </p:nvGraphicFramePr>
        <p:xfrm>
          <a:off x="2658700" y="64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{F84A2598-76C2-45BC-8010-41002401EA1C}</a:tableStyleId>
              </a:tblPr>
              <a:tblGrid>
                <a:gridCol w="2517850"/>
                <a:gridCol w="3394275"/>
                <a:gridCol w="3532025"/>
              </a:tblGrid>
              <a:tr h="525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Calibri"/>
                        <a:buNone/>
                      </a:pPr>
                      <a:r>
                        <a:rPr b="1" lang="en-US" sz="2100" u="none" cap="none" strike="noStrike"/>
                        <a:t>Objective</a:t>
                      </a:r>
                      <a:endParaRPr b="1" sz="2100" u="none" cap="none" strike="noStrike"/>
                    </a:p>
                  </a:txBody>
                  <a:tcPr marT="91425" marB="91425" marR="91425" marL="91425"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Calibri"/>
                        <a:buNone/>
                      </a:pPr>
                      <a:r>
                        <a:rPr b="1" lang="en-US" sz="2100" u="none" cap="none" strike="noStrike"/>
                        <a:t>Constraints</a:t>
                      </a:r>
                      <a:endParaRPr b="1" sz="2100" u="none" cap="none" strike="noStrike"/>
                    </a:p>
                  </a:txBody>
                  <a:tcPr marT="91425" marB="91425" marR="91425" marL="91425"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Calibri"/>
                        <a:buNone/>
                      </a:pPr>
                      <a:r>
                        <a:rPr b="1" lang="en-US" sz="2100" u="none" cap="none" strike="noStrike"/>
                        <a:t>Limitations</a:t>
                      </a:r>
                      <a:endParaRPr b="1" sz="2100" u="none" cap="none" strike="noStrike"/>
                    </a:p>
                  </a:txBody>
                  <a:tcPr marT="91425" marB="91425" marR="91425" marL="91425">
                    <a:solidFill>
                      <a:srgbClr val="DFDFDF"/>
                    </a:solidFill>
                  </a:tcPr>
                </a:tc>
              </a:tr>
              <a:tr h="45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Time saving 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●"/>
                      </a:pPr>
                      <a:r>
                        <a:rPr lang="en-US" sz="1600" u="none" cap="none" strike="noStrike"/>
                        <a:t>Low quality sensor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●"/>
                      </a:pPr>
                      <a:r>
                        <a:rPr lang="en-US" sz="1600" u="none" cap="none" strike="noStrike"/>
                        <a:t>Low accuracy 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</a:tr>
              <a:tr h="6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Automation 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●"/>
                      </a:pPr>
                      <a:r>
                        <a:rPr lang="en-US" sz="1600" u="none" cap="none" strike="noStrike"/>
                        <a:t>Government rules and regulations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●"/>
                      </a:pPr>
                      <a:r>
                        <a:rPr lang="en-US" sz="1600" u="none" cap="none" strike="noStrike"/>
                        <a:t>Low budget </a:t>
                      </a:r>
                      <a:endParaRPr sz="1600" u="none" cap="none" strike="noStrike"/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●"/>
                      </a:pPr>
                      <a:r>
                        <a:rPr lang="en-US" sz="1600" u="none" cap="none" strike="noStrike"/>
                        <a:t>Unable to find parts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</a:tr>
              <a:tr h="6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Properly managing waste 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●"/>
                      </a:pPr>
                      <a:r>
                        <a:rPr lang="en-US" sz="1600" u="none" cap="none" strike="noStrike"/>
                        <a:t>Government tax 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●"/>
                      </a:pPr>
                      <a:r>
                        <a:rPr lang="en-US" sz="1600" u="none" cap="none" strike="noStrike"/>
                        <a:t>Unable to find parts 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</a:tr>
              <a:tr h="490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Reduction of bad odor 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●"/>
                      </a:pPr>
                      <a:r>
                        <a:rPr lang="en-US" sz="1600" u="none" cap="none" strike="noStrike"/>
                        <a:t>Low quality rubber seals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●"/>
                      </a:pPr>
                      <a:r>
                        <a:rPr lang="en-US" sz="1600" u="none" cap="none" strike="noStrike"/>
                        <a:t>Rubber seal damaging 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</a:tr>
              <a:tr h="50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Spill level controlling 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●"/>
                      </a:pPr>
                      <a:r>
                        <a:rPr lang="en-US" sz="1600" u="none" cap="none" strike="noStrike"/>
                        <a:t>Negligence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●"/>
                      </a:pPr>
                      <a:r>
                        <a:rPr lang="en-US" sz="1600" u="none" cap="none" strike="noStrike"/>
                        <a:t>Cannot be placed everywhere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</a:tr>
              <a:tr h="45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Easy to service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●"/>
                      </a:pPr>
                      <a:r>
                        <a:rPr lang="en-US" sz="1600" u="none" cap="none" strike="noStrike"/>
                        <a:t>Lack of skill labors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●"/>
                      </a:pPr>
                      <a:r>
                        <a:rPr lang="en-US" sz="1600" u="none" cap="none" strike="noStrike"/>
                        <a:t>Lack of technical knowledge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</a:tr>
              <a:tr h="6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Easy to use 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●"/>
                      </a:pPr>
                      <a:r>
                        <a:rPr lang="en-US" sz="1600" u="none" cap="none" strike="noStrike"/>
                        <a:t>Low quality low capacity in the battery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●"/>
                      </a:pPr>
                      <a:r>
                        <a:rPr lang="en-US" sz="1600" u="none" cap="none" strike="noStrike"/>
                        <a:t>Charging battery frequently </a:t>
                      </a:r>
                      <a:endParaRPr sz="1600" u="none" cap="none" strike="noStrike"/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●"/>
                      </a:pPr>
                      <a:r>
                        <a:rPr lang="en-US" sz="1600" u="none" cap="none" strike="noStrike"/>
                        <a:t>The polythene bag may tear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</a:tr>
              <a:tr h="6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Easy to assemble/ replace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●"/>
                      </a:pPr>
                      <a:r>
                        <a:rPr lang="en-US" sz="1600" u="none" cap="none" strike="noStrike"/>
                        <a:t>Relatively expensive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●"/>
                      </a:pPr>
                      <a:r>
                        <a:rPr lang="en-US" sz="1600" u="none" cap="none" strike="noStrike"/>
                        <a:t>Unable to find parts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</a:tr>
              <a:tr h="45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Marketability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●"/>
                      </a:pPr>
                      <a:r>
                        <a:rPr lang="en-US" sz="1600" u="none" cap="none" strike="noStrike"/>
                        <a:t>Competitors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●"/>
                      </a:pPr>
                      <a:r>
                        <a:rPr lang="en-US" sz="1600" u="none" cap="none" strike="noStrike"/>
                        <a:t>Shrinking the customer base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</a:tr>
              <a:tr h="45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Automated sealing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●"/>
                      </a:pPr>
                      <a:r>
                        <a:rPr lang="en-US" sz="1600" u="none" cap="none" strike="noStrike"/>
                        <a:t>Low quality of a zip tie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Char char="●"/>
                      </a:pPr>
                      <a:r>
                        <a:rPr lang="en-US" sz="1600" u="none" cap="none" strike="noStrike"/>
                        <a:t>Zip tie can break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DFDFD"/>
                        </a:gs>
                        <a:gs pos="74000">
                          <a:srgbClr val="EFEFEF"/>
                        </a:gs>
                        <a:gs pos="83000">
                          <a:srgbClr val="EFEFEF"/>
                        </a:gs>
                        <a:gs pos="100000">
                          <a:srgbClr val="F4F4F4"/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 b="0" l="23360" r="23364" t="0"/>
          <a:stretch/>
        </p:blipFill>
        <p:spPr>
          <a:xfrm>
            <a:off x="145421" y="82625"/>
            <a:ext cx="2344560" cy="289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490" y="3036529"/>
            <a:ext cx="2344560" cy="37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>
            <p:ph idx="12" type="sldNum"/>
          </p:nvPr>
        </p:nvSpPr>
        <p:spPr>
          <a:xfrm>
            <a:off x="10219475" y="6308775"/>
            <a:ext cx="16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2200">
                <a:solidFill>
                  <a:schemeClr val="dk2"/>
                </a:solidFill>
              </a:rPr>
              <a:t>‹#›</a:t>
            </a:fld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98989"/>
            </a:gs>
            <a:gs pos="7000">
              <a:srgbClr val="898989"/>
            </a:gs>
            <a:gs pos="20000">
              <a:srgbClr val="FFFFFF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>
            <p:ph type="title"/>
          </p:nvPr>
        </p:nvSpPr>
        <p:spPr>
          <a:xfrm>
            <a:off x="1657835" y="359453"/>
            <a:ext cx="9230883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97297"/>
              <a:buFont typeface="Century Gothic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Requirements and Specification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32" name="Google Shape;132;p5"/>
          <p:cNvSpPr txBox="1"/>
          <p:nvPr>
            <p:ph idx="1" type="body"/>
          </p:nvPr>
        </p:nvSpPr>
        <p:spPr>
          <a:xfrm>
            <a:off x="723450" y="1967425"/>
            <a:ext cx="3789300" cy="3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Market Requirement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Functional Requirement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Technical Requirement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Performance Requirement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Quality Requirement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Software Requirement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Hardware Requirement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7287650" y="1735150"/>
            <a:ext cx="39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505456" y="1413457"/>
            <a:ext cx="4332893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Categorized Requirements</a:t>
            </a:r>
            <a:endParaRPr b="0" i="0" sz="2400" u="none" cap="none" strike="noStrike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35" name="Google Shape;1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0546" y="3888867"/>
            <a:ext cx="3136119" cy="2302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4063" y="1597198"/>
            <a:ext cx="2371683" cy="2161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6495" y="1591991"/>
            <a:ext cx="2144447" cy="2161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61213" y="3895778"/>
            <a:ext cx="2918109" cy="23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4854" y="1591991"/>
            <a:ext cx="2371682" cy="216175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 txBox="1"/>
          <p:nvPr>
            <p:ph idx="12" type="sldNum"/>
          </p:nvPr>
        </p:nvSpPr>
        <p:spPr>
          <a:xfrm>
            <a:off x="8610600" y="6356350"/>
            <a:ext cx="335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2200">
                <a:solidFill>
                  <a:srgbClr val="212121"/>
                </a:solidFill>
              </a:rPr>
              <a:t>‹#›</a:t>
            </a:fld>
            <a:endParaRPr sz="220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>
            <p:ph type="title"/>
          </p:nvPr>
        </p:nvSpPr>
        <p:spPr>
          <a:xfrm>
            <a:off x="0" y="18436"/>
            <a:ext cx="3770262" cy="551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bril Fatface"/>
              <a:buNone/>
            </a:pPr>
            <a:r>
              <a:rPr lang="en-US" sz="2800" u="sng">
                <a:latin typeface="Abril Fatface"/>
                <a:ea typeface="Abril Fatface"/>
                <a:cs typeface="Abril Fatface"/>
                <a:sym typeface="Abril Fatface"/>
              </a:rPr>
              <a:t>Specification List </a:t>
            </a:r>
            <a:endParaRPr sz="2800" u="sng"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46" name="Google Shape;146;p17"/>
          <p:cNvPicPr preferRelativeResize="0"/>
          <p:nvPr/>
        </p:nvPicPr>
        <p:blipFill rotWithShape="1">
          <a:blip r:embed="rId3">
            <a:alphaModFix/>
          </a:blip>
          <a:srcRect b="19325" l="7113" r="8800" t="7692"/>
          <a:stretch/>
        </p:blipFill>
        <p:spPr>
          <a:xfrm>
            <a:off x="10058629" y="2653127"/>
            <a:ext cx="1828025" cy="1551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400675" y="5117875"/>
            <a:ext cx="1626576" cy="1382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58629" y="5033164"/>
            <a:ext cx="1828023" cy="1551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 rotWithShape="1">
          <a:blip r:embed="rId6">
            <a:alphaModFix/>
          </a:blip>
          <a:srcRect b="15280" l="10785" r="5602" t="7427"/>
          <a:stretch/>
        </p:blipFill>
        <p:spPr>
          <a:xfrm>
            <a:off x="10269872" y="502483"/>
            <a:ext cx="1828023" cy="155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 rotWithShape="1">
          <a:blip r:embed="rId7">
            <a:alphaModFix/>
          </a:blip>
          <a:srcRect b="16418" l="14267" r="6643" t="13889"/>
          <a:stretch/>
        </p:blipFill>
        <p:spPr>
          <a:xfrm>
            <a:off x="1328177" y="3914323"/>
            <a:ext cx="1439150" cy="106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0685" y="2242837"/>
            <a:ext cx="1436234" cy="1489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 rotWithShape="1">
          <a:blip r:embed="rId9">
            <a:alphaModFix/>
          </a:blip>
          <a:srcRect b="7264" l="3627" r="3311" t="8849"/>
          <a:stretch/>
        </p:blipFill>
        <p:spPr>
          <a:xfrm>
            <a:off x="1140746" y="933800"/>
            <a:ext cx="1626569" cy="112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2767325" y="179550"/>
            <a:ext cx="7596600" cy="6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Detecting a person</a:t>
            </a:r>
            <a:r>
              <a:rPr lang="en-US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• 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Infrared obstacle avoidance sensor module adjustable (YL – 63)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■ can detects the object between 2 – 30 cm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■ Detection angle 35 °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300"/>
              <a:buChar char="•"/>
            </a:pPr>
            <a:r>
              <a:rPr b="1" lang="en-US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Measuring the trash level</a:t>
            </a:r>
            <a:r>
              <a:rPr lang="en-US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• 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Ultrasonic sensor HY -SRF05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■ </a:t>
            </a:r>
            <a:r>
              <a:rPr lang="en-US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most widely used range is </a:t>
            </a:r>
            <a:r>
              <a:rPr b="1" lang="en-US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40 to 70 kHz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300"/>
              <a:buChar char="•"/>
            </a:pP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Lid motor mechanism </a:t>
            </a:r>
            <a:endParaRPr b="1" sz="17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• Servo motor SG90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■ </a:t>
            </a:r>
            <a:r>
              <a:rPr lang="en-US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servo motor that can rotate approximately 180°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300"/>
              <a:buChar char="•"/>
            </a:pP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Motor mechanism of sealing the trash bag </a:t>
            </a:r>
            <a:endParaRPr b="1" sz="17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• NEMA 17 17HS4023 stepper motor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■ 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Angle(degrees): 1.8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300"/>
              <a:buChar char="•"/>
            </a:pP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Operating of microcontroller </a:t>
            </a:r>
            <a:endParaRPr b="1" sz="17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• Arduino Uno R3 AT mega 328p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■ </a:t>
            </a:r>
            <a:r>
              <a:rPr lang="en-US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Operating voltage:2.7V to 5.5V for ATmega328P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7"/>
          <p:cNvSpPr txBox="1"/>
          <p:nvPr>
            <p:ph idx="12" type="sldNum"/>
          </p:nvPr>
        </p:nvSpPr>
        <p:spPr>
          <a:xfrm>
            <a:off x="8610600" y="6356350"/>
            <a:ext cx="33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2200">
                <a:solidFill>
                  <a:schemeClr val="dk2"/>
                </a:solidFill>
              </a:rPr>
              <a:t>‹#›</a:t>
            </a:fld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8751" y="194640"/>
            <a:ext cx="5135551" cy="28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6766" y="3260896"/>
            <a:ext cx="5054624" cy="3341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635" y="817367"/>
            <a:ext cx="3859540" cy="22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6730" y="3319888"/>
            <a:ext cx="3710274" cy="3122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22452" y="1370041"/>
            <a:ext cx="2738125" cy="482754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 txBox="1"/>
          <p:nvPr/>
        </p:nvSpPr>
        <p:spPr>
          <a:xfrm>
            <a:off x="1489585" y="2921060"/>
            <a:ext cx="9586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1489585" y="6367383"/>
            <a:ext cx="9775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5002733" y="6178922"/>
            <a:ext cx="9775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9035010" y="2912520"/>
            <a:ext cx="10381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"/>
          <p:cNvSpPr txBox="1"/>
          <p:nvPr/>
        </p:nvSpPr>
        <p:spPr>
          <a:xfrm>
            <a:off x="9847010" y="6178922"/>
            <a:ext cx="9783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650844" y="-159094"/>
            <a:ext cx="574388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Conceptual Designs</a:t>
            </a:r>
            <a:endParaRPr b="0" i="0" sz="5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 txBox="1"/>
          <p:nvPr>
            <p:ph idx="12" type="sldNum"/>
          </p:nvPr>
        </p:nvSpPr>
        <p:spPr>
          <a:xfrm>
            <a:off x="8610600" y="6356350"/>
            <a:ext cx="33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2200">
                <a:solidFill>
                  <a:schemeClr val="dk2"/>
                </a:solidFill>
              </a:rPr>
              <a:t>‹#›</a:t>
            </a:fld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 txBox="1"/>
          <p:nvPr>
            <p:ph type="title"/>
          </p:nvPr>
        </p:nvSpPr>
        <p:spPr>
          <a:xfrm>
            <a:off x="942329" y="3"/>
            <a:ext cx="9917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b="1" lang="en-US" sz="2800"/>
              <a:t>Alternatives with Physical Principle, Working Principle and Abstract Embodiment</a:t>
            </a:r>
            <a:br>
              <a:rPr lang="en-US" sz="2400"/>
            </a:br>
            <a:endParaRPr sz="2400"/>
          </a:p>
        </p:txBody>
      </p:sp>
      <p:graphicFrame>
        <p:nvGraphicFramePr>
          <p:cNvPr id="176" name="Google Shape;176;p8"/>
          <p:cNvGraphicFramePr/>
          <p:nvPr/>
        </p:nvGraphicFramePr>
        <p:xfrm>
          <a:off x="181880" y="93872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{B73D5C6F-17FF-4A84-881A-43278CEA5BCF}</a:tableStyleId>
              </a:tblPr>
              <a:tblGrid>
                <a:gridCol w="1870900"/>
                <a:gridCol w="1535475"/>
                <a:gridCol w="2560325"/>
                <a:gridCol w="3532775"/>
                <a:gridCol w="2328775"/>
              </a:tblGrid>
              <a:tr h="546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Sub function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/>
                        <a:t>Alternative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/>
                        <a:t>Physical principle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/>
                        <a:t>Working principle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/>
                        <a:t>Abstract embodiment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002060"/>
                    </a:solidFill>
                  </a:tcPr>
                </a:tc>
              </a:tr>
              <a:tr h="5503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Operating of microcontroller 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C0DC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Arduino UNO Board </a:t>
                      </a:r>
                      <a:endParaRPr b="1"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Digital signal conversion with C+ programming </a:t>
                      </a:r>
                      <a:endParaRPr b="1"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635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ATmega328</a:t>
                      </a:r>
                      <a:endParaRPr b="1" sz="1600" u="none" cap="none" strike="noStrike"/>
                    </a:p>
                  </a:txBody>
                  <a:tcPr marT="0" marB="0" marR="68575" marL="68575"/>
                </a:tc>
              </a:tr>
              <a:tr h="4940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Arduino Mega </a:t>
                      </a:r>
                      <a:endParaRPr b="1"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635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ATmega2560 </a:t>
                      </a:r>
                      <a:endParaRPr b="1" sz="1600" u="none" cap="none" strike="noStrike"/>
                    </a:p>
                  </a:txBody>
                  <a:tcPr marT="0" marB="0" marR="68575" marL="68575"/>
                </a:tc>
              </a:tr>
              <a:tr h="6509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Arduino Leonardo </a:t>
                      </a:r>
                      <a:endParaRPr b="1"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635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ATmega32u4</a:t>
                      </a:r>
                      <a:endParaRPr b="1" sz="1600" u="none" cap="none" strike="noStrike"/>
                    </a:p>
                  </a:txBody>
                  <a:tcPr marT="0" marB="0" marR="68575" marL="68575"/>
                </a:tc>
              </a:tr>
              <a:tr h="1095400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Displaying data and controlling device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68575" marL="68575">
                    <a:solidFill>
                      <a:srgbClr val="C0DC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LED – Button System </a:t>
                      </a:r>
                      <a:endParaRPr b="1"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Electro-luminance</a:t>
                      </a:r>
                      <a:endParaRPr b="1" sz="1600" u="none" cap="none" strike="noStrike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3 LEDs with 2 buttons</a:t>
                      </a:r>
                      <a:endParaRPr b="1" sz="1600" u="none" cap="none" strike="noStrike"/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1" sz="1600" u="none" cap="none" strike="noStrike"/>
                    </a:p>
                  </a:txBody>
                  <a:tcPr marT="0" marB="0" marR="68575" marL="68575"/>
                </a:tc>
              </a:tr>
              <a:tr h="12393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LCD Display </a:t>
                      </a:r>
                      <a:endParaRPr b="1" sz="1600" u="none" cap="none" strike="noStrike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An electrical current is applying to the liquid crystal molecules, the molecule tends to untwist </a:t>
                      </a:r>
                      <a:endParaRPr b="1"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635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Liquid crystal </a:t>
                      </a:r>
                      <a:endParaRPr b="1" sz="1600" u="none" cap="none" strike="noStrike"/>
                    </a:p>
                  </a:txBody>
                  <a:tcPr marT="0" marB="0" marR="68575" marL="68575"/>
                </a:tc>
              </a:tr>
              <a:tr h="11259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Touch screen </a:t>
                      </a:r>
                      <a:endParaRPr b="1" sz="1600" u="none" cap="none" strike="noStrike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The body electrical induction </a:t>
                      </a:r>
                      <a:endParaRPr b="1"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1" sz="1600" u="none" cap="none" strike="noStrike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Infrared touch screen</a:t>
                      </a:r>
                      <a:endParaRPr b="1" sz="1600" u="none" cap="none" strike="noStrike"/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1"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1" sz="1600" u="none" cap="none" strike="noStrike"/>
                    </a:p>
                  </a:txBody>
                  <a:tcPr marT="0" marB="0" marR="68575" marL="68575"/>
                </a:tc>
              </a:tr>
            </a:tbl>
          </a:graphicData>
        </a:graphic>
      </p:graphicFrame>
      <p:pic>
        <p:nvPicPr>
          <p:cNvPr id="177" name="Google Shape;1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3471" y="1546777"/>
            <a:ext cx="1130196" cy="88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0942" y="1522453"/>
            <a:ext cx="1130196" cy="91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5348" y="1526557"/>
            <a:ext cx="1001981" cy="87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4814" y="2927956"/>
            <a:ext cx="1603249" cy="105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2623" y="2926004"/>
            <a:ext cx="1603249" cy="1062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65989" y="4200894"/>
            <a:ext cx="1866734" cy="1235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43366" y="5536823"/>
            <a:ext cx="1558444" cy="108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8"/>
          <p:cNvSpPr txBox="1"/>
          <p:nvPr>
            <p:ph idx="12" type="sldNum"/>
          </p:nvPr>
        </p:nvSpPr>
        <p:spPr>
          <a:xfrm>
            <a:off x="8610600" y="6356350"/>
            <a:ext cx="338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2200">
                <a:solidFill>
                  <a:schemeClr val="dk2"/>
                </a:solidFill>
              </a:rPr>
              <a:t>‹#›</a:t>
            </a:fld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Google Shape;189;p9"/>
          <p:cNvGraphicFramePr/>
          <p:nvPr/>
        </p:nvGraphicFramePr>
        <p:xfrm>
          <a:off x="182880" y="52949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{B73D5C6F-17FF-4A84-881A-43278CEA5BCF}</a:tableStyleId>
              </a:tblPr>
              <a:tblGrid>
                <a:gridCol w="2255525"/>
                <a:gridCol w="1645925"/>
                <a:gridCol w="3545050"/>
                <a:gridCol w="2518125"/>
                <a:gridCol w="1899150"/>
              </a:tblGrid>
              <a:tr h="1301650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Detecting a person 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68575" marL="68575">
                    <a:solidFill>
                      <a:srgbClr val="C0DC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Infrared sensor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DE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Reflected light waves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6DE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F6DE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IR sensor </a:t>
                      </a:r>
                      <a:endParaRPr sz="1400" u="none" cap="none" strike="noStrike"/>
                    </a:p>
                  </a:txBody>
                  <a:tcPr marT="0" marB="0" marR="68575" marL="68575">
                    <a:solidFill>
                      <a:srgbClr val="F6DEFE"/>
                    </a:solidFill>
                  </a:tcPr>
                </a:tc>
              </a:tr>
              <a:tr h="9302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Ultrasonic sensor </a:t>
                      </a:r>
                      <a:endParaRPr b="1"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-US" sz="1400" u="none" cap="none" strike="noStrike"/>
                        <a:t>Emission and reflection high frequency ultrasonic waves 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300" u="none" cap="none" strike="noStrike"/>
                        <a:t>.</a:t>
                      </a:r>
                      <a:endParaRPr b="1"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Ultrasonic sensor </a:t>
                      </a:r>
                      <a:endParaRPr b="1" sz="1600" u="none" cap="none" strike="noStrike"/>
                    </a:p>
                  </a:txBody>
                  <a:tcPr marT="0" marB="0" marR="68575" marL="68575"/>
                </a:tc>
              </a:tr>
              <a:tr h="11707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LiDAR sensor </a:t>
                      </a:r>
                      <a:endParaRPr b="1"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-US" sz="1400" u="none" cap="none" strike="noStrike"/>
                        <a:t>Emission and reflection of light waves from a laser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LiDAR sensor </a:t>
                      </a:r>
                      <a:endParaRPr b="1"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840550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Lid motor mechanism 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68575" marL="68575">
                    <a:solidFill>
                      <a:srgbClr val="C0DC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Servo motor </a:t>
                      </a:r>
                      <a:endParaRPr b="1" sz="1600" u="none" cap="none" strike="noStrike"/>
                    </a:p>
                  </a:txBody>
                  <a:tcPr marT="0" marB="0" marR="68575" marL="68575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-US" sz="1400" u="none" cap="none" strike="noStrike"/>
                        <a:t>PWM principle </a:t>
                      </a:r>
                      <a:endParaRPr b="1" sz="1400" u="none" cap="none" strike="noStrike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t/>
                      </a:r>
                      <a:endParaRPr b="1"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SG90, MG995, MG90</a:t>
                      </a:r>
                      <a:endParaRPr b="1"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1" sz="1600" u="none" cap="none" strike="noStrike"/>
                    </a:p>
                  </a:txBody>
                  <a:tcPr marT="0" marB="0" marR="68575" marL="68575"/>
                </a:tc>
              </a:tr>
              <a:tr h="9708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Stepper motor</a:t>
                      </a:r>
                      <a:endParaRPr b="1" sz="1600" u="none" cap="none" strike="noStrike"/>
                    </a:p>
                  </a:txBody>
                  <a:tcPr marT="0" marB="0" marR="68575" marL="68575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-US" sz="1400" u="none" cap="none" strike="noStrike"/>
                        <a:t>By energizing one or more of the stator phases, a magnetic field is generated by the current flowing in the coil and the rotor aligns with this field</a:t>
                      </a:r>
                      <a:endParaRPr b="1" sz="1400" u="none" cap="none" strike="noStrike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t/>
                      </a:r>
                      <a:endParaRPr b="1"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635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Permanent magnet stepper </a:t>
                      </a:r>
                      <a:endParaRPr b="1" sz="1600" u="none" cap="none" strike="noStrike"/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1" sz="1600" u="none" cap="none" strike="noStrike"/>
                    </a:p>
                  </a:txBody>
                  <a:tcPr marT="0" marB="0" marR="68575" marL="68575"/>
                </a:tc>
              </a:tr>
              <a:tr h="15120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AC standard servo motor </a:t>
                      </a:r>
                      <a:endParaRPr b="1" sz="1600" u="none" cap="none" strike="noStrike"/>
                    </a:p>
                  </a:txBody>
                  <a:tcPr marT="0" marB="0" marR="68575" marL="68575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-US" sz="1400" u="none" cap="none" strike="noStrike"/>
                        <a:t>PWM principle  </a:t>
                      </a:r>
                      <a:endParaRPr b="1" sz="1400" u="none" cap="none" strike="noStrike"/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-US" sz="1400" u="none" cap="none" strike="noStrike"/>
                        <a:t>(Pulse Width Modulation)</a:t>
                      </a:r>
                      <a:endParaRPr b="1" sz="1400" u="none" cap="none" strike="noStrike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t/>
                      </a:r>
                      <a:endParaRPr b="1"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635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Positional rotation AC servo motor </a:t>
                      </a:r>
                      <a:endParaRPr b="1" sz="1600" u="none" cap="none" strike="noStrike"/>
                    </a:p>
                  </a:txBody>
                  <a:tcPr marT="0" marB="0" marR="68575" marL="68575"/>
                </a:tc>
              </a:tr>
            </a:tbl>
          </a:graphicData>
        </a:graphic>
      </p:graphicFrame>
      <p:pic>
        <p:nvPicPr>
          <p:cNvPr id="190" name="Google Shape;19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7396" y="81320"/>
            <a:ext cx="1820882" cy="1197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6296" y="1394585"/>
            <a:ext cx="2224054" cy="83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31134" y="2304623"/>
            <a:ext cx="1621924" cy="112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60572" y="3358400"/>
            <a:ext cx="1306775" cy="94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32436" y="4304477"/>
            <a:ext cx="1306775" cy="961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8031335" y="5348794"/>
            <a:ext cx="1772875" cy="13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"/>
          <p:cNvSpPr txBox="1"/>
          <p:nvPr>
            <p:ph idx="12" type="sldNum"/>
          </p:nvPr>
        </p:nvSpPr>
        <p:spPr>
          <a:xfrm>
            <a:off x="8610600" y="6356350"/>
            <a:ext cx="34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2200">
                <a:solidFill>
                  <a:schemeClr val="dk2"/>
                </a:solidFill>
              </a:rPr>
              <a:t>‹#›</a:t>
            </a:fld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2021-09-14T16:54:58Z</dcterms:created>
  <dc:creator>Kasuni Dissanayake</dc:creator>
</cp:coreProperties>
</file>